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1" r:id="rId1"/>
  </p:sldMasterIdLst>
  <p:notesMasterIdLst>
    <p:notesMasterId r:id="rId25"/>
  </p:notesMasterIdLst>
  <p:sldIdLst>
    <p:sldId id="272" r:id="rId2"/>
    <p:sldId id="275" r:id="rId3"/>
    <p:sldId id="333" r:id="rId4"/>
    <p:sldId id="309" r:id="rId5"/>
    <p:sldId id="352" r:id="rId6"/>
    <p:sldId id="357" r:id="rId7"/>
    <p:sldId id="358" r:id="rId8"/>
    <p:sldId id="335" r:id="rId9"/>
    <p:sldId id="354" r:id="rId10"/>
    <p:sldId id="355" r:id="rId11"/>
    <p:sldId id="360" r:id="rId12"/>
    <p:sldId id="362" r:id="rId13"/>
    <p:sldId id="359" r:id="rId14"/>
    <p:sldId id="363" r:id="rId15"/>
    <p:sldId id="364" r:id="rId16"/>
    <p:sldId id="327" r:id="rId17"/>
    <p:sldId id="292" r:id="rId18"/>
    <p:sldId id="289" r:id="rId19"/>
    <p:sldId id="351" r:id="rId20"/>
    <p:sldId id="350" r:id="rId21"/>
    <p:sldId id="353" r:id="rId22"/>
    <p:sldId id="349" r:id="rId23"/>
    <p:sldId id="35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1" autoAdjust="0"/>
    <p:restoredTop sz="95841" autoAdjust="0"/>
  </p:normalViewPr>
  <p:slideViewPr>
    <p:cSldViewPr snapToGrid="0">
      <p:cViewPr varScale="1">
        <p:scale>
          <a:sx n="78" d="100"/>
          <a:sy n="78" d="100"/>
        </p:scale>
        <p:origin x="629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E9BFE-6597-4E47-9B6F-0BFE8C2F4016}" type="datetimeFigureOut">
              <a:rPr lang="en-IN" smtClean="0"/>
              <a:pPr/>
              <a:t>28-05-2024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051FE-4BFC-4A72-92BA-2E691AE322A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72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93BE31A-3CFF-4EDF-AC79-1DE860BD28E4}" type="datetimeFigureOut">
              <a:rPr lang="en-IN" smtClean="0"/>
              <a:pPr/>
              <a:t>28-05-2024</a:t>
            </a:fld>
            <a:endParaRPr lang="en-IN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9BCFC76-05EA-43D6-B30C-B0BADD210614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nLCkVib3u0" TargetMode="External"/><Relationship Id="rId2" Type="http://schemas.openxmlformats.org/officeDocument/2006/relationships/hyperlink" Target="http://www.who.int/mediacentre/factsheets/fs282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lectroduino.com/" TargetMode="External"/><Relationship Id="rId5" Type="http://schemas.openxmlformats.org/officeDocument/2006/relationships/hyperlink" Target="https://www.projectsof8051.com/gps-tracker-for-blind-people-using-gsm-technology/" TargetMode="External"/><Relationship Id="rId4" Type="http://schemas.openxmlformats.org/officeDocument/2006/relationships/hyperlink" Target="https://techatronic.com/smart-blind-stick-using-arduino-and-ultrasonic-senso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liakbark001.github.io/Visually-Impaired-Assista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69" y="2054943"/>
            <a:ext cx="10943302" cy="175759"/>
          </a:xfrm>
        </p:spPr>
        <p:txBody>
          <a:bodyPr>
            <a:normAutofit fontScale="90000"/>
          </a:bodyPr>
          <a:lstStyle/>
          <a:p>
            <a:pPr marL="96520" marR="197485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VI</a:t>
            </a:r>
            <a:r>
              <a:rPr lang="en-US" sz="3600" b="1" spc="-25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SVESVARAYA </a:t>
            </a:r>
            <a:r>
              <a:rPr lang="en-US" sz="3600" b="1" spc="-2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TECHNOLOGICAL</a:t>
            </a:r>
            <a:r>
              <a:rPr lang="en-US" sz="3600" b="1" spc="-9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spc="-2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UNIVERSITY</a:t>
            </a:r>
            <a:br>
              <a:rPr lang="en-US" sz="22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Jnana</a:t>
            </a:r>
            <a:r>
              <a:rPr lang="en-US" sz="1800" spc="-4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Sangma,</a:t>
            </a:r>
            <a:r>
              <a:rPr lang="en-US" sz="1800" spc="-4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Belgaum-590018,</a:t>
            </a:r>
            <a:r>
              <a:rPr lang="en-US" sz="1800" spc="-35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Karnataka,</a:t>
            </a:r>
            <a:r>
              <a:rPr lang="en-US" sz="1800" spc="-3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br>
              <a:rPr lang="en-I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Presentation</a:t>
            </a:r>
            <a:br>
              <a:rPr lang="en-I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endParaRPr lang="en-I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04" y="2300748"/>
            <a:ext cx="11397967" cy="2930014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1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“EMPOWERING BLIND NAVIGATION USING IOT AND GPS TRACKING SYSTEM” </a:t>
            </a:r>
            <a:endParaRPr lang="en-IN" sz="1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endParaRPr lang="en-IN" sz="1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UNDER THE GUIDANCE  OF:                                                                    PRESENTED BY:-                  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</a:p>
          <a:p>
            <a:pPr marL="0" indent="0">
              <a:buNone/>
            </a:pPr>
            <a:r>
              <a:rPr lang="en-IN" sz="8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8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Ms. Tarun Thukral                              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 Akbar K                            (1VJ20EC001) 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Asst. professor</a:t>
            </a:r>
            <a:r>
              <a:rPr lang="en-US" sz="6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6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ECE                                                                         </a:t>
            </a:r>
            <a:r>
              <a:rPr lang="en-US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Gokul</a:t>
            </a:r>
            <a:r>
              <a:rPr lang="en-US" sz="8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Krishnan</a:t>
            </a:r>
            <a:r>
              <a:rPr lang="en-US" sz="8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(1VJ20EC004)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E.C.E Department, VVIT                                                     </a:t>
            </a:r>
            <a:r>
              <a:rPr lang="en-US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Siddarth</a:t>
            </a:r>
            <a:r>
              <a:rPr lang="en-US" sz="8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                                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(1VJ20EC010)                             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S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ahadev</a:t>
            </a:r>
            <a:r>
              <a:rPr lang="en-US" sz="8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Ambannagol             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(1VJ21EC400)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</a:t>
            </a:r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" b="2731"/>
          <a:stretch/>
        </p:blipFill>
        <p:spPr>
          <a:xfrm>
            <a:off x="422042" y="499544"/>
            <a:ext cx="1256894" cy="1188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3DF2DA-0CBD-4CEE-EBB6-5496293647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-6751"/>
          <a:stretch/>
        </p:blipFill>
        <p:spPr>
          <a:xfrm>
            <a:off x="449904" y="5161941"/>
            <a:ext cx="1229032" cy="1161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27EF9-DB73-CFA2-DAD2-CE576B877F8E}"/>
              </a:ext>
            </a:extLst>
          </p:cNvPr>
          <p:cNvSpPr txBox="1"/>
          <p:nvPr/>
        </p:nvSpPr>
        <p:spPr>
          <a:xfrm>
            <a:off x="1818968" y="5413753"/>
            <a:ext cx="97929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VIJAYA VITTALA INSTITUTE OF TECHNOLOGY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2985334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9202CB-713E-937D-49AF-1261FAFB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"/>
            <a:ext cx="10972800" cy="7315202"/>
          </a:xfrm>
        </p:spPr>
        <p:txBody>
          <a:bodyPr>
            <a:normAutofit fontScale="90000"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3D25F9-ADA3-A272-1E9C-4BF0CF787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511279"/>
            <a:ext cx="5386917" cy="116020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ESP 8266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ADC62E-4582-7857-902C-76F8BE857ED8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6193368" y="-1"/>
            <a:ext cx="5389033" cy="19762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APR KIT  &amp;  SPEAKER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154437D-563B-6F94-7CF9-B718AE869B7D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292" y="1273278"/>
            <a:ext cx="4618039" cy="259571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4B472E0-9690-6B69-2A44-6967B2677D3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7" b="11659"/>
          <a:stretch/>
        </p:blipFill>
        <p:spPr>
          <a:xfrm>
            <a:off x="5534094" y="1273278"/>
            <a:ext cx="3846513" cy="2949679"/>
          </a:xfr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0C11BEB-9942-EBEC-FA02-ADA9A21CC930}"/>
              </a:ext>
            </a:extLst>
          </p:cNvPr>
          <p:cNvSpPr txBox="1">
            <a:spLocks/>
          </p:cNvSpPr>
          <p:nvPr/>
        </p:nvSpPr>
        <p:spPr>
          <a:xfrm>
            <a:off x="762001" y="4827639"/>
            <a:ext cx="4940710" cy="899652"/>
          </a:xfrm>
          <a:prstGeom prst="rect">
            <a:avLst/>
          </a:prstGeom>
        </p:spPr>
        <p:txBody>
          <a:bodyPr vert="horz" lIns="45720" tIns="0" rIns="45720" bIns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ESP8266 combines a microcontroller with Wi-Fi capabilities, making it suitable for Internet of Things (IoT) projects, Wi-Fi-enabled devices, and other embedded applications.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7929710-4D11-7A75-7C14-5E2A8B15A499}"/>
              </a:ext>
            </a:extLst>
          </p:cNvPr>
          <p:cNvSpPr txBox="1">
            <a:spLocks/>
          </p:cNvSpPr>
          <p:nvPr/>
        </p:nvSpPr>
        <p:spPr>
          <a:xfrm>
            <a:off x="6193368" y="4109882"/>
            <a:ext cx="5266129" cy="1617409"/>
          </a:xfrm>
          <a:prstGeom prst="rect">
            <a:avLst/>
          </a:prstGeom>
        </p:spPr>
        <p:txBody>
          <a:bodyPr vert="horz" lIns="45720" tIns="0" rIns="45720" bIns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audio alerts to the user based on sensor data of various conditions like obstacles, gas detection, fire, or moisture.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CD701D0-9683-98FD-0E41-8E871EBE2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18638" r="14050" b="17419"/>
          <a:stretch/>
        </p:blipFill>
        <p:spPr bwMode="auto">
          <a:xfrm>
            <a:off x="9380607" y="1732938"/>
            <a:ext cx="2467897" cy="219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09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9202CB-713E-937D-49AF-1261FAFB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"/>
            <a:ext cx="10972800" cy="7315202"/>
          </a:xfrm>
        </p:spPr>
        <p:txBody>
          <a:bodyPr>
            <a:normAutofit fontScale="90000"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3D25F9-ADA3-A272-1E9C-4BF0CF787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511278"/>
            <a:ext cx="5386917" cy="146500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ULTRA SONIC SENSOR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ADC62E-4582-7857-902C-76F8BE857ED8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6193368" y="-1"/>
            <a:ext cx="5389033" cy="234007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GAS SENSOR 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4B472E0-9690-6B69-2A44-6967B2677D3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12419" r="19181" b="14379"/>
          <a:stretch/>
        </p:blipFill>
        <p:spPr>
          <a:xfrm>
            <a:off x="6964627" y="2035282"/>
            <a:ext cx="4086831" cy="2202426"/>
          </a:xfr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0C11BEB-9942-EBEC-FA02-ADA9A21CC930}"/>
              </a:ext>
            </a:extLst>
          </p:cNvPr>
          <p:cNvSpPr txBox="1">
            <a:spLocks/>
          </p:cNvSpPr>
          <p:nvPr/>
        </p:nvSpPr>
        <p:spPr>
          <a:xfrm>
            <a:off x="762001" y="4493341"/>
            <a:ext cx="4940710" cy="1233949"/>
          </a:xfrm>
          <a:prstGeom prst="rect">
            <a:avLst/>
          </a:prstGeom>
        </p:spPr>
        <p:txBody>
          <a:bodyPr vert="horz" lIns="45720" tIns="0" rIns="45720" bIns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Detects obstacles and measures the distance to ensure safe navigation. Connected to the control unit to send distance data.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7929710-4D11-7A75-7C14-5E2A8B15A499}"/>
              </a:ext>
            </a:extLst>
          </p:cNvPr>
          <p:cNvSpPr txBox="1">
            <a:spLocks/>
          </p:cNvSpPr>
          <p:nvPr/>
        </p:nvSpPr>
        <p:spPr>
          <a:xfrm>
            <a:off x="6193368" y="4188542"/>
            <a:ext cx="5266129" cy="1538749"/>
          </a:xfrm>
          <a:prstGeom prst="rect">
            <a:avLst/>
          </a:prstGeom>
        </p:spPr>
        <p:txBody>
          <a:bodyPr vert="horz" lIns="45720" tIns="0" rIns="45720" bIns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harmful gases in the environment.   Sends data to the control unit for processing and alert generation.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4D16B8-6004-5F44-86F5-842C27EF4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2" t="4147" r="982" b="6570"/>
          <a:stretch/>
        </p:blipFill>
        <p:spPr bwMode="auto">
          <a:xfrm>
            <a:off x="565150" y="1757208"/>
            <a:ext cx="4527960" cy="248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03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9202CB-713E-937D-49AF-1261FAFB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"/>
            <a:ext cx="10972800" cy="7315202"/>
          </a:xfrm>
        </p:spPr>
        <p:txBody>
          <a:bodyPr>
            <a:normAutofit fontScale="90000"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3D25F9-ADA3-A272-1E9C-4BF0CF787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511279"/>
            <a:ext cx="5386917" cy="116020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FIRE SENSOR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ADC62E-4582-7857-902C-76F8BE857ED8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6193368" y="-1"/>
            <a:ext cx="5389033" cy="19762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MOISTURE SENSOR 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4B472E0-9690-6B69-2A44-6967B2677D3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2" t="-654" r="-2332" b="654"/>
          <a:stretch/>
        </p:blipFill>
        <p:spPr>
          <a:xfrm>
            <a:off x="6237818" y="1091382"/>
            <a:ext cx="5266129" cy="3008671"/>
          </a:xfr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0C11BEB-9942-EBEC-FA02-ADA9A21CC930}"/>
              </a:ext>
            </a:extLst>
          </p:cNvPr>
          <p:cNvSpPr txBox="1">
            <a:spLocks/>
          </p:cNvSpPr>
          <p:nvPr/>
        </p:nvSpPr>
        <p:spPr>
          <a:xfrm>
            <a:off x="762001" y="4109883"/>
            <a:ext cx="4940710" cy="1617408"/>
          </a:xfrm>
          <a:prstGeom prst="rect">
            <a:avLst/>
          </a:prstGeom>
        </p:spPr>
        <p:txBody>
          <a:bodyPr vert="horz" lIns="45720" tIns="0" rIns="45720" bIns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Detects the presence of fire or high temperatures.   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/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Sends alert signals to the control unit.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7929710-4D11-7A75-7C14-5E2A8B15A499}"/>
              </a:ext>
            </a:extLst>
          </p:cNvPr>
          <p:cNvSpPr txBox="1">
            <a:spLocks/>
          </p:cNvSpPr>
          <p:nvPr/>
        </p:nvSpPr>
        <p:spPr>
          <a:xfrm>
            <a:off x="6193368" y="4109882"/>
            <a:ext cx="5266129" cy="1617409"/>
          </a:xfrm>
          <a:prstGeom prst="rect">
            <a:avLst/>
          </a:prstGeom>
        </p:spPr>
        <p:txBody>
          <a:bodyPr vert="horz" lIns="45720" tIns="0" rIns="45720" bIns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moisture levels, which can be crucial for detecting spills or wet surfaces.   Communicates with the control unit to inform the user.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4D16B8-6004-5F44-86F5-842C27EF4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r="382"/>
          <a:stretch/>
        </p:blipFill>
        <p:spPr bwMode="auto">
          <a:xfrm>
            <a:off x="271343" y="1341489"/>
            <a:ext cx="5266129" cy="279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15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69CB79-FE7E-7F56-1856-F0494ABE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COMPONENTS</a:t>
            </a:r>
            <a:endParaRPr lang="en-US" sz="3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D83123-A1A6-8B6F-4FF4-103CF5CE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22090"/>
            <a:ext cx="10972800" cy="338229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Arduino IDE  </a:t>
            </a:r>
            <a:b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Embedded C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HTML, CSS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JAVA SCRIPT- JS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9C6135-46F2-357B-8578-3E5C76DFC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t="12332" r="7670" b="-12332"/>
          <a:stretch/>
        </p:blipFill>
        <p:spPr>
          <a:xfrm rot="16200000">
            <a:off x="1265595" y="685491"/>
            <a:ext cx="3863466" cy="558103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158B389C-692F-609D-A2AE-37B01A68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89936"/>
            <a:ext cx="11074400" cy="5211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IMPLEMENTATION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164B99-ED11-01D7-3AB8-04671FFF0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r="24041"/>
          <a:stretch/>
        </p:blipFill>
        <p:spPr>
          <a:xfrm>
            <a:off x="6692901" y="1316295"/>
            <a:ext cx="4506042" cy="4506041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151A645-8D3A-613C-DBA7-5F5C574763AE}"/>
              </a:ext>
            </a:extLst>
          </p:cNvPr>
          <p:cNvSpPr txBox="1">
            <a:spLocks/>
          </p:cNvSpPr>
          <p:nvPr/>
        </p:nvSpPr>
        <p:spPr>
          <a:xfrm>
            <a:off x="406810" y="5987845"/>
            <a:ext cx="5266129" cy="432619"/>
          </a:xfrm>
          <a:prstGeom prst="rect">
            <a:avLst/>
          </a:prstGeom>
        </p:spPr>
        <p:txBody>
          <a:bodyPr vert="horz" lIns="45720" tIns="0" rIns="45720" bIns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MODULE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2CC966D-631F-09E6-27C7-4C41137BA4E2}"/>
              </a:ext>
            </a:extLst>
          </p:cNvPr>
          <p:cNvSpPr txBox="1">
            <a:spLocks/>
          </p:cNvSpPr>
          <p:nvPr/>
        </p:nvSpPr>
        <p:spPr>
          <a:xfrm>
            <a:off x="6345768" y="5822336"/>
            <a:ext cx="5266129" cy="878348"/>
          </a:xfrm>
          <a:prstGeom prst="rect">
            <a:avLst/>
          </a:prstGeom>
        </p:spPr>
        <p:txBody>
          <a:bodyPr vert="horz" lIns="45720" tIns="0" rIns="45720" bIns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MONITOR COM3</a:t>
            </a:r>
          </a:p>
        </p:txBody>
      </p:sp>
    </p:spTree>
    <p:extLst>
      <p:ext uri="{BB962C8B-B14F-4D97-AF65-F5344CB8AC3E}">
        <p14:creationId xmlns:p14="http://schemas.microsoft.com/office/powerpoint/2010/main" val="48742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26821D8-A5DC-B2FD-CF4C-8CCCCD6B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24232"/>
            <a:ext cx="10972800" cy="304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 </a:t>
            </a:r>
          </a:p>
        </p:txBody>
      </p:sp>
      <p:pic>
        <p:nvPicPr>
          <p:cNvPr id="9" name="WhatsApp Video 2024-05-27 at 9.58.13 PM">
            <a:hlinkClick r:id="" action="ppaction://media"/>
            <a:extLst>
              <a:ext uri="{FF2B5EF4-FFF2-40B4-BE49-F238E27FC236}">
                <a16:creationId xmlns:a16="http://schemas.microsoft.com/office/drawing/2014/main" id="{3ECAA4EF-3026-2EB2-20EF-B66F49E4EB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832" y="1484671"/>
            <a:ext cx="9419303" cy="4859594"/>
          </a:xfrm>
        </p:spPr>
      </p:pic>
    </p:spTree>
    <p:extLst>
      <p:ext uri="{BB962C8B-B14F-4D97-AF65-F5344CB8AC3E}">
        <p14:creationId xmlns:p14="http://schemas.microsoft.com/office/powerpoint/2010/main" val="126763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314633"/>
            <a:ext cx="8596668" cy="96356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OBJECTIVES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439" y="1622322"/>
            <a:ext cx="11228438" cy="5997677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Integration: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and GPS technologies will be integrated to create a robust navigation system.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and Accurate Information: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aims to provide up-to-date and precise location data to facilitate reliable navigation.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Awareness: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will consider environmental factors and user preferences to offer context-aware navigation assistance.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Independence and Safety: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primary goal is to empower visually impaired individuals, promoting independent mobility while ensuring safety during navigation.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user-friendly interface will be developed to make the navigation system accessible and easy to use for individuals with visual impairments.</a:t>
            </a:r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8310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45815" y="4527554"/>
            <a:ext cx="1462050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D4F22-AE2C-2DD1-22C9-2CE62B9E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ADVANTAGES OF EMPOWERING BLIND NAVIGATION USING IOT AND GPS TRACKING SYSTEM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F5DA1-64C3-6216-E75D-91BEA46D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626094"/>
          </a:xfrm>
        </p:spPr>
        <p:txBody>
          <a:bodyPr>
            <a:normAutofit/>
          </a:bodyPr>
          <a:lstStyle/>
          <a:p>
            <a:r>
              <a:rPr lang="en-US" sz="2400" dirty="0"/>
              <a:t>Location Awareness</a:t>
            </a:r>
          </a:p>
          <a:p>
            <a:r>
              <a:rPr lang="en-US" sz="2400" dirty="0"/>
              <a:t>Obstacle Detection and Avoidance</a:t>
            </a:r>
          </a:p>
          <a:p>
            <a:r>
              <a:rPr lang="en-US" sz="2400" dirty="0"/>
              <a:t>Enhanced Independence</a:t>
            </a:r>
          </a:p>
          <a:p>
            <a:r>
              <a:rPr lang="en-US" sz="2400" dirty="0"/>
              <a:t>Customized Navigation Preferences</a:t>
            </a:r>
          </a:p>
          <a:p>
            <a:r>
              <a:rPr lang="en-US" sz="2400" dirty="0"/>
              <a:t>Hands-Free Operation with Voice Commands</a:t>
            </a:r>
          </a:p>
          <a:p>
            <a:r>
              <a:rPr lang="en-US" sz="2400" dirty="0"/>
              <a:t>Real-Time Feedback and Guidance</a:t>
            </a:r>
          </a:p>
          <a:p>
            <a:r>
              <a:rPr lang="en-US" sz="2400" dirty="0"/>
              <a:t>Global Accessibility</a:t>
            </a:r>
          </a:p>
          <a:p>
            <a:r>
              <a:rPr lang="en-US" sz="2400" dirty="0"/>
              <a:t>Improved Safety and Risk precautions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332CB4B-2AA6-8864-D428-5321F52AE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7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695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"/>
            <a:ext cx="8596668" cy="218941"/>
          </a:xfrm>
        </p:spPr>
        <p:txBody>
          <a:bodyPr>
            <a:normAutofit fontScale="90000"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94968"/>
            <a:ext cx="10954226" cy="636513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APPLICATIONS OF IOT AND GPS TRACKING SYSTEM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342900" marR="45720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Navigation Assistance: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Utilizing GPS tracking, the system will offer precise location information and deliver turn-by-turn guidance, allowing users to navigate unfamiliar environments confidently.</a:t>
            </a:r>
          </a:p>
          <a:p>
            <a:pPr marL="342900" marR="45720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Emergency Assistance: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case of emergency situations, the system can be programmed to provide guidance to the nearest exits or safe zones..</a:t>
            </a:r>
          </a:p>
          <a:p>
            <a:pPr marL="342900" marR="45720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Indoor Navigation: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Beyond outdoor navigation, the system can be adapted for indoor environments, such as shopping malls, airports, or large buildings.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itchFamily="18" charset="0"/>
              </a:rPr>
              <a:t>public Transportation Access: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ntegrating GPS with public transportation systems allows users to access real-time information about the location and schedules of buses and trains.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of Interest Identification : </a:t>
            </a:r>
            <a:r>
              <a:rPr lang="en-US" sz="1800" dirty="0"/>
              <a:t>Identifies and communicates points of interest, such as shops, public facilities, or specific locations, aiding users in exploring and interacting with their environment.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389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E98F06-B8EA-3F97-5769-0BF11617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704088"/>
            <a:ext cx="11454581" cy="73282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F4441-8276-38EC-EC37-2B295D8B1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251" y="1547446"/>
            <a:ext cx="10972800" cy="480729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	In conclusion, the integration of IoT and GPS tracking systems has demonstrated a groundbreaking potential in empowering blind individuals to navigate their surroundings with enhanced independence and safety. This innovative solution leverages real-time data, smart sensors, and geolocation technologies to provide a comprehensive navigation experience tailored to the unique challenges faced by the visually impaired.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Enhanced Spatial Awareness</a:t>
            </a:r>
          </a:p>
          <a:p>
            <a:r>
              <a:rPr lang="en-US" dirty="0"/>
              <a:t>Real-time Obstacle Detection</a:t>
            </a:r>
          </a:p>
          <a:p>
            <a:r>
              <a:rPr lang="en-US" dirty="0"/>
              <a:t>Customized Navigation Feedback</a:t>
            </a:r>
          </a:p>
          <a:p>
            <a:r>
              <a:rPr lang="en-US" dirty="0"/>
              <a:t>Integration of Voice Commands</a:t>
            </a:r>
          </a:p>
          <a:p>
            <a:r>
              <a:rPr lang="en-US" dirty="0"/>
              <a:t>Social Inclusion and Independence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00025"/>
            <a:ext cx="8596668" cy="87169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CONTENT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90" y="1071716"/>
            <a:ext cx="7167716" cy="558625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&amp; Software 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implementation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976459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04088"/>
            <a:ext cx="115824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REFERENCES</a:t>
            </a:r>
            <a:br>
              <a:rPr lang="en-US" sz="4400" dirty="0">
                <a:latin typeface="Times New Roman" pitchFamily="18" charset="0"/>
                <a:cs typeface="Times New Roman" pitchFamily="18" charset="0"/>
              </a:rPr>
            </a:b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1" y="1396181"/>
            <a:ext cx="11160369" cy="526587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J.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Balata,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J.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Franc,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Z.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Mikovec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Slavik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“Collaborative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navigation</a:t>
            </a:r>
            <a:r>
              <a:rPr lang="en-US" sz="20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visually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impaired,”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en-US" sz="20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Multimodal</a:t>
            </a:r>
            <a:r>
              <a:rPr lang="en-US" sz="20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8,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no.</a:t>
            </a:r>
            <a:r>
              <a:rPr lang="en-US" sz="20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 pp. 175-185, Jun. 2014.</a:t>
            </a:r>
          </a:p>
          <a:p>
            <a:pPr marL="0" indent="0" algn="just">
              <a:buNone/>
            </a:pP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S. K. Kane, J. O. </a:t>
            </a:r>
            <a:r>
              <a:rPr lang="en-US" sz="20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Wobbrock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R. E. Ladner. “Usable gestures for</a:t>
            </a:r>
            <a:r>
              <a:rPr lang="en-US" sz="20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blind people: understanding preference and performance.” </a:t>
            </a:r>
            <a:r>
              <a:rPr lang="en-US" sz="20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en-US" sz="2000" i="1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the SIGCHI Conference on Human Factors in Computing Systems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ACM, pp. 413-422, 2011.</a:t>
            </a:r>
          </a:p>
          <a:p>
            <a:pPr marL="0" indent="0" algn="just">
              <a:buNone/>
            </a:pP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“WHO - Visual impairment and blindness,” WHO. [Online]. Avail-</a:t>
            </a:r>
            <a:r>
              <a:rPr lang="en-US" sz="20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able: </a:t>
            </a:r>
            <a:r>
              <a:rPr lang="en-US" sz="2000" u="none" strike="noStrike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http://www.who.int/mediacentre/factsheets/fs282/en/.</a:t>
            </a:r>
            <a:r>
              <a:rPr lang="en-US" sz="20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[Accessed:</a:t>
            </a:r>
            <a:r>
              <a:rPr lang="en-US" sz="20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27-Feb-2015].</a:t>
            </a:r>
          </a:p>
          <a:p>
            <a:pPr marL="0" indent="0" algn="just">
              <a:lnSpc>
                <a:spcPts val="910"/>
              </a:lnSpc>
              <a:spcBef>
                <a:spcPts val="35"/>
              </a:spcBef>
              <a:buSzPts val="800"/>
              <a:buNone/>
              <a:tabLst>
                <a:tab pos="306070" algn="l"/>
              </a:tabLst>
            </a:pPr>
            <a:endParaRPr lang="en-US" sz="20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020" marR="24130" indent="0" algn="just">
              <a:lnSpc>
                <a:spcPct val="96000"/>
              </a:lnSpc>
              <a:spcBef>
                <a:spcPts val="10"/>
              </a:spcBef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B. Dias, “Localization, Route Planning, and Smartphone Interface for</a:t>
            </a:r>
            <a:r>
              <a:rPr lang="en-US" sz="20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Indoor Navigation,” in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Cooperative Robots and Sensor Networks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</a:t>
            </a:r>
            <a:r>
              <a:rPr lang="en-US" sz="20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Kouba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Khelil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Eds.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Springer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Berlin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Heidelberg,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2014,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pp.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39-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59.</a:t>
            </a:r>
            <a:endParaRPr lang="en-US" sz="2000" spc="-25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020" marR="24130" indent="0" algn="just">
              <a:lnSpc>
                <a:spcPct val="96000"/>
              </a:lnSpc>
              <a:spcBef>
                <a:spcPts val="10"/>
              </a:spcBef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[5] The various references taken in order to complete the project are listed here.</a:t>
            </a:r>
          </a:p>
          <a:p>
            <a:pPr marL="33020" marR="24130" indent="0" algn="just">
              <a:lnSpc>
                <a:spcPct val="96000"/>
              </a:lnSpc>
              <a:spcBef>
                <a:spcPts val="10"/>
              </a:spcBef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https://www.youtube.com/watch?v=KnLCkVib3u0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020" marR="24130" indent="0" algn="just">
              <a:lnSpc>
                <a:spcPct val="96000"/>
              </a:lnSpc>
              <a:spcBef>
                <a:spcPts val="10"/>
              </a:spcBef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https://techatronic.com/smart-blind-stick-using-arduino-and-ultrasonic-sensor/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020" marR="24130" indent="0" algn="just">
              <a:lnSpc>
                <a:spcPct val="96000"/>
              </a:lnSpc>
              <a:spcBef>
                <a:spcPts val="10"/>
              </a:spcBef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https://www.projectsof8051.com/gps-tracker-for-blind-people-using-gsm-technology/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020" marR="24130" indent="0" algn="just">
              <a:lnSpc>
                <a:spcPct val="96000"/>
              </a:lnSpc>
              <a:spcBef>
                <a:spcPts val="10"/>
              </a:spcBef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www.electroduino.com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itchFamily="18" charset="0"/>
            </a:endParaRPr>
          </a:p>
          <a:p>
            <a:pPr marL="307340" marR="24130" algn="just">
              <a:lnSpc>
                <a:spcPct val="96000"/>
              </a:lnSpc>
              <a:spcBef>
                <a:spcPts val="1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BD939C9-0393-1870-D6A9-C7A1508E6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image26.png">
            <a:hlinkClick r:id="rId2"/>
            <a:extLst>
              <a:ext uri="{FF2B5EF4-FFF2-40B4-BE49-F238E27FC236}">
                <a16:creationId xmlns:a16="http://schemas.microsoft.com/office/drawing/2014/main" id="{7542396E-DD3E-0C40-5949-F95E7978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18" y="1029958"/>
            <a:ext cx="2247900" cy="22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75769D-A8B1-8F52-8F0F-CECCA7979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748034"/>
            <a:ext cx="10972800" cy="2576565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WEB-SITE QR code.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https://aliakbark001.github.io/Visually-Impaired-Assistance/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sign with a stick and a person walking&#10;&#10;Description automatically generated">
            <a:extLst>
              <a:ext uri="{FF2B5EF4-FFF2-40B4-BE49-F238E27FC236}">
                <a16:creationId xmlns:a16="http://schemas.microsoft.com/office/drawing/2014/main" id="{2EEA2501-6A60-F94E-0204-9893511DE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28" y="4910209"/>
            <a:ext cx="970280" cy="9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11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4CEEA-D6E5-92F2-F384-7C09D265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1041"/>
            <a:ext cx="11074400" cy="4219605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24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9202CB-713E-937D-49AF-1261FAFB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2786"/>
            <a:ext cx="10972800" cy="151269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b="1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4400" b="1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4400" b="1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4400" b="1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4400" b="1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ABSTRACT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4490B-5D67-9798-85A0-97673E6E3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aims to empower blind individuals by leveraging IoT (Internet of Things) and GPS tracking systems for efficient navigation. The proposed system integrates real-time location data with sensory feedback devices to provide accurate guidance in unfamiliar surroundings. Through a user-friendly interface, blind individuals can receive audible instructions and tactile feedback, enhancing their spatial awareness and enabling independent mobility. The integration of IoT technology ensures seamless communication between devices, creating a comprehensive solution for effective navigation in diverse environments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" y="300252"/>
            <a:ext cx="12191999" cy="1023582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084" y="1409702"/>
            <a:ext cx="10638503" cy="5252356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IN" sz="3300" b="1" dirty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aims to empower blind individuals by leveraging IoT (Internet of Things) and GPS tracking systems for efficient navigation. </a:t>
            </a:r>
            <a:endParaRPr lang="en-US" sz="32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in Blind Navigation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Tracking System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and Accessibility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web application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33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3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91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9202CB-713E-937D-49AF-1261FAFB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2787"/>
            <a:ext cx="10972800" cy="93406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4490B-5D67-9798-85A0-97673E6E3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355" y="1612490"/>
            <a:ext cx="8731044" cy="471211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module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 kit for voice &amp; speaker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 sonic sensor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sensor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sensor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C programming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script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</a:t>
            </a:r>
          </a:p>
        </p:txBody>
      </p:sp>
    </p:spTree>
    <p:extLst>
      <p:ext uri="{BB962C8B-B14F-4D97-AF65-F5344CB8AC3E}">
        <p14:creationId xmlns:p14="http://schemas.microsoft.com/office/powerpoint/2010/main" val="316748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E53-3457-6685-150F-17F2851F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4.jpeg">
            <a:extLst>
              <a:ext uri="{FF2B5EF4-FFF2-40B4-BE49-F238E27FC236}">
                <a16:creationId xmlns:a16="http://schemas.microsoft.com/office/drawing/2014/main" id="{B2750ABC-D15A-7600-96AD-2F3D27C44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2" t="23988" r="30724" b="8771"/>
          <a:stretch/>
        </p:blipFill>
        <p:spPr>
          <a:xfrm>
            <a:off x="2615381" y="1917290"/>
            <a:ext cx="6980903" cy="43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57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65F6-325F-9529-AD3B-B88956AB0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6A80B-FD47-A173-A45C-96BA35CF2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7" t="31606" r="29410" b="10132"/>
          <a:stretch/>
        </p:blipFill>
        <p:spPr>
          <a:xfrm>
            <a:off x="2074607" y="2005779"/>
            <a:ext cx="8475406" cy="4719485"/>
          </a:xfrm>
        </p:spPr>
      </p:pic>
    </p:spTree>
    <p:extLst>
      <p:ext uri="{BB962C8B-B14F-4D97-AF65-F5344CB8AC3E}">
        <p14:creationId xmlns:p14="http://schemas.microsoft.com/office/powerpoint/2010/main" val="144373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7B72A5-EA4D-BE81-00FE-2E77691C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WORKING OF EMPOWERING BLIND NAVIGATION USING IOT AND GPS TRACKING SYSTEM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45ABE1-CD42-06E9-BBFB-9C864BDD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Blind Navigator System: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overall system for empowering blind navigation Sensors.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Serves as the user interface for the blind user. It may include functionalities like destination input, route selection, etc.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 (Microcontroller  &amp; IoT Communication Module):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communication between the smartphone application and the Arduino, allowing for remote control and monitoring.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 Kit for Voice (Text-to-Speech Conversion):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Sensor's detection converts text-based information (such as navigation instructions) into audible speech for the blind user.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System (GPS Receiver Module):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Receives signals from satellites to determine the user's current location and calculate navigation instructions.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9202CB-713E-937D-49AF-1261FAFB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44272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3D25F9-ADA3-A272-1E9C-4BF0CF787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42720"/>
            <a:ext cx="5386917" cy="65484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Arduino UNO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ADC62E-4582-7857-902C-76F8BE857ED8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6193368" y="1071882"/>
            <a:ext cx="5389033" cy="122886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GPS </a:t>
            </a:r>
          </a:p>
        </p:txBody>
      </p:sp>
      <p:pic>
        <p:nvPicPr>
          <p:cNvPr id="16" name="Content Placeholder 1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4B472E0-9690-6B69-2A44-6967B2677D3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6" b="16093"/>
          <a:stretch/>
        </p:blipFill>
        <p:spPr>
          <a:xfrm>
            <a:off x="6885705" y="1897629"/>
            <a:ext cx="3634904" cy="2383441"/>
          </a:xfr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85D8ED-963A-A6C7-C784-5B5D564DB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" y="2097563"/>
            <a:ext cx="3634904" cy="20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F59259-14B3-ADA0-3A18-3171B5EB6EC7}"/>
              </a:ext>
            </a:extLst>
          </p:cNvPr>
          <p:cNvSpPr txBox="1">
            <a:spLocks/>
          </p:cNvSpPr>
          <p:nvPr/>
        </p:nvSpPr>
        <p:spPr>
          <a:xfrm>
            <a:off x="762001" y="4621161"/>
            <a:ext cx="4940710" cy="1474838"/>
          </a:xfrm>
          <a:prstGeom prst="rect">
            <a:avLst/>
          </a:prstGeom>
        </p:spPr>
        <p:txBody>
          <a:bodyPr vert="horz" lIns="45720" tIns="0" rIns="45720" bIns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central part of the system, which processes inputs from all sensors and modules.   Common microcontrollers include Arduino </a:t>
            </a:r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ect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B1C27FC-6AC4-3D35-9DE8-970CB17092F9}"/>
              </a:ext>
            </a:extLst>
          </p:cNvPr>
          <p:cNvSpPr txBox="1">
            <a:spLocks/>
          </p:cNvSpPr>
          <p:nvPr/>
        </p:nvSpPr>
        <p:spPr>
          <a:xfrm>
            <a:off x="6417529" y="4621161"/>
            <a:ext cx="4940710" cy="1617408"/>
          </a:xfrm>
          <a:prstGeom prst="rect">
            <a:avLst/>
          </a:prstGeom>
        </p:spPr>
        <p:txBody>
          <a:bodyPr vert="horz" lIns="45720" tIns="0" rIns="45720" bIns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Tracks the location of the user.  Sends location data to the control unit, which can be triggered by the emergency button.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0096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5515</TotalTime>
  <Words>1348</Words>
  <Application>Microsoft Office PowerPoint</Application>
  <PresentationFormat>Widescreen</PresentationFormat>
  <Paragraphs>135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Constantia</vt:lpstr>
      <vt:lpstr>Courier New</vt:lpstr>
      <vt:lpstr>Times New Roman</vt:lpstr>
      <vt:lpstr>Wingdings</vt:lpstr>
      <vt:lpstr>Wingdings 2</vt:lpstr>
      <vt:lpstr>Flow</vt:lpstr>
      <vt:lpstr>           VISVESVARAYA TECHNOLOGICAL UNIVERSITY       Jnana Sangma, Belgaum-590018, Karnataka, INDIA Presentation on</vt:lpstr>
      <vt:lpstr>             CONTENT</vt:lpstr>
      <vt:lpstr>    ABSTRACT </vt:lpstr>
      <vt:lpstr>INTRODUCTION</vt:lpstr>
      <vt:lpstr>TECHNOLOGY STACK</vt:lpstr>
      <vt:lpstr>METHODOLOGY</vt:lpstr>
      <vt:lpstr>BLOCK DIAGRAM</vt:lpstr>
      <vt:lpstr>WORKING OF EMPOWERING BLIND NAVIGATION USING IOT AND GPS TRACKING SYSTEM</vt:lpstr>
      <vt:lpstr>HARDWARE COMPONENTS</vt:lpstr>
      <vt:lpstr>                                      </vt:lpstr>
      <vt:lpstr>                                      </vt:lpstr>
      <vt:lpstr>                                      </vt:lpstr>
      <vt:lpstr> SOFTWARE COMPONENTS</vt:lpstr>
      <vt:lpstr>PROJECT IMPLEMENTATION </vt:lpstr>
      <vt:lpstr>DEMO VIDEO </vt:lpstr>
      <vt:lpstr>               OBJECTIVES</vt:lpstr>
      <vt:lpstr>ADVANTAGES OF EMPOWERING BLIND NAVIGATION USING IOT AND GPS TRACKING SYSTEM</vt:lpstr>
      <vt:lpstr>.</vt:lpstr>
      <vt:lpstr>CONCLUSION</vt:lpstr>
      <vt:lpstr>REFERENCES </vt:lpstr>
      <vt:lpstr>PowerPoint Presentation</vt:lpstr>
      <vt:lpstr>THANK YOU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Concreting.</dc:title>
  <dc:creator>Ranjith</dc:creator>
  <cp:lastModifiedBy>Sulthan E Azam K</cp:lastModifiedBy>
  <cp:revision>401</cp:revision>
  <dcterms:created xsi:type="dcterms:W3CDTF">2017-10-11T13:13:06Z</dcterms:created>
  <dcterms:modified xsi:type="dcterms:W3CDTF">2024-05-28T13:14:19Z</dcterms:modified>
</cp:coreProperties>
</file>